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12" r:id="rId8"/>
    <p:sldId id="420" r:id="rId9"/>
    <p:sldId id="413" r:id="rId10"/>
    <p:sldId id="485" r:id="rId11"/>
    <p:sldId id="483" r:id="rId12"/>
    <p:sldId id="419" r:id="rId13"/>
    <p:sldId id="466" r:id="rId14"/>
    <p:sldId id="486" r:id="rId15"/>
    <p:sldId id="479" r:id="rId16"/>
    <p:sldId id="487"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10</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46D0E3E-8280-4307-8EF1-F5FC0DD00DFF}"/>
              </a:ext>
            </a:extLst>
          </p:cNvPr>
          <p:cNvSpPr/>
          <p:nvPr/>
        </p:nvSpPr>
        <p:spPr>
          <a:xfrm>
            <a:off x="4445444" y="190732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xmlns=""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a16="http://schemas.microsoft.com/office/drawing/2014/main" xmlns=""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a16="http://schemas.microsoft.com/office/drawing/2014/main" xmlns=""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a16="http://schemas.microsoft.com/office/drawing/2014/main" xmlns=""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a16="http://schemas.microsoft.com/office/drawing/2014/main" xmlns=""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a16="http://schemas.microsoft.com/office/drawing/2014/main" xmlns=""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xmlns=""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xmlns=""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xmlns=""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a16="http://schemas.microsoft.com/office/drawing/2014/main" xmlns=""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a16="http://schemas.microsoft.com/office/drawing/2014/main" xmlns="" id="{649872E7-4EF6-41D9-B19B-672AAA46BDD5}"/>
              </a:ext>
            </a:extLst>
          </p:cNvPr>
          <p:cNvCxnSpPr>
            <a:stCxn id="2" idx="2"/>
            <a:endCxn id="19" idx="0"/>
          </p:cNvCxnSpPr>
          <p:nvPr/>
        </p:nvCxnSpPr>
        <p:spPr>
          <a:xfrm rot="16200000" flipH="1">
            <a:off x="5349050" y="343449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a16="http://schemas.microsoft.com/office/drawing/2014/main" xmlns=""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a16="http://schemas.microsoft.com/office/drawing/2014/main" xmlns=""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a16="http://schemas.microsoft.com/office/drawing/2014/main" xmlns=""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xmlns=""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xmlns=""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a:t>
            </a:r>
            <a:r>
              <a:rPr lang="en-US" sz="1600" dirty="0" smtClean="0"/>
              <a:t>iPhone </a:t>
            </a:r>
            <a:r>
              <a:rPr lang="en-US" sz="1600" dirty="0"/>
              <a:t>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a16="http://schemas.microsoft.com/office/drawing/2014/main" xmlns=""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a16="http://schemas.microsoft.com/office/drawing/2014/main" xmlns=""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xmlns=""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xmlns=""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xmlns=""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a16="http://schemas.microsoft.com/office/drawing/2014/main" xmlns=""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a16="http://schemas.microsoft.com/office/drawing/2014/main" xmlns=""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a16="http://schemas.microsoft.com/office/drawing/2014/main" xmlns=""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a16="http://schemas.microsoft.com/office/drawing/2014/main" xmlns=""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a16="http://schemas.microsoft.com/office/drawing/2014/main" xmlns=""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a16="http://schemas.microsoft.com/office/drawing/2014/main" xmlns=""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a16="http://schemas.microsoft.com/office/drawing/2014/main" xmlns=""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How system Design Work</a:t>
            </a:r>
            <a:endParaRPr lang="en-US" sz="3600" b="1" dirty="0">
              <a:latin typeface="Cooper Black" panose="0208090404030B020404" pitchFamily="18" charset="0"/>
            </a:endParaRPr>
          </a:p>
        </p:txBody>
      </p:sp>
    </p:spTree>
    <p:extLst>
      <p:ext uri="{BB962C8B-B14F-4D97-AF65-F5344CB8AC3E}">
        <p14:creationId xmlns:p14="http://schemas.microsoft.com/office/powerpoint/2010/main" val="12087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Installation &amp; Setup of ADT on Eclipse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a16="http://schemas.microsoft.com/office/drawing/2014/main" xmlns=""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a16="http://schemas.microsoft.com/office/drawing/2014/main" xmlns=""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a16="http://schemas.microsoft.com/office/drawing/2014/main" xmlns=""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a16="http://schemas.microsoft.com/office/drawing/2014/main" xmlns=""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a16="http://schemas.microsoft.com/office/drawing/2014/main" xmlns=""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a16="http://schemas.microsoft.com/office/drawing/2014/main" xmlns=""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a16="http://schemas.microsoft.com/office/drawing/2014/main" xmlns=""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a16="http://schemas.microsoft.com/office/drawing/2014/main" xmlns=""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xmlns=""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a16="http://schemas.microsoft.com/office/drawing/2014/main" xmlns=""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a16="http://schemas.microsoft.com/office/drawing/2014/main" xmlns=""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a16="http://schemas.microsoft.com/office/drawing/2014/main" xmlns=""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a16="http://schemas.microsoft.com/office/drawing/2014/main" xmlns=""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a16="http://schemas.microsoft.com/office/drawing/2014/main" xmlns=""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a16="http://schemas.microsoft.com/office/drawing/2014/main" xmlns=""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a16="http://schemas.microsoft.com/office/drawing/2014/main" xmlns=""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a16="http://schemas.microsoft.com/office/drawing/2014/main" xmlns=""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a16="http://schemas.microsoft.com/office/drawing/2014/main" xmlns=""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a16="http://schemas.microsoft.com/office/drawing/2014/main" xmlns=""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a16="http://schemas.microsoft.com/office/drawing/2014/main" xmlns=""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a16="http://schemas.microsoft.com/office/drawing/2014/main" xmlns=""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a16="http://schemas.microsoft.com/office/drawing/2014/main" xmlns=""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a16="http://schemas.microsoft.com/office/drawing/2014/main" xmlns=""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a16="http://schemas.microsoft.com/office/drawing/2014/main" xmlns=""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xmlns=""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xmlns=""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xmlns=""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xmlns=""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a16="http://schemas.microsoft.com/office/drawing/2014/main" xmlns=""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a16="http://schemas.microsoft.com/office/drawing/2014/main" xmlns=""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a16="http://schemas.microsoft.com/office/drawing/2014/main" xmlns=""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a16="http://schemas.microsoft.com/office/drawing/2014/main" xmlns=""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a16="http://schemas.microsoft.com/office/drawing/2014/main" xmlns=""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a16="http://schemas.microsoft.com/office/drawing/2014/main" xmlns=""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a16="http://schemas.microsoft.com/office/drawing/2014/main" xmlns=""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a16="http://schemas.microsoft.com/office/drawing/2014/main" xmlns=""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a16="http://schemas.microsoft.com/office/drawing/2014/main" xmlns=""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a16="http://schemas.microsoft.com/office/drawing/2014/main" xmlns=""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a16="http://schemas.microsoft.com/office/drawing/2014/main" xmlns=""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a16="http://schemas.microsoft.com/office/drawing/2014/main" xmlns=""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xmlns=""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a16="http://schemas.microsoft.com/office/drawing/2014/main" xmlns=""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a16="http://schemas.microsoft.com/office/drawing/2014/main" xmlns=""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xmlns=""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xmlns=""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a16="http://schemas.microsoft.com/office/drawing/2014/main" xmlns=""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a16="http://schemas.microsoft.com/office/drawing/2014/main" xmlns=""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xmlns=""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xmlns=""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a16="http://schemas.microsoft.com/office/drawing/2014/main" xmlns=""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a16="http://schemas.microsoft.com/office/drawing/2014/main" xmlns=""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xmlns=""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a16="http://schemas.microsoft.com/office/drawing/2014/main" xmlns=""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a16="http://schemas.microsoft.com/office/drawing/2014/main" xmlns=""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xmlns=""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a16="http://schemas.microsoft.com/office/drawing/2014/main" xmlns=""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a16="http://schemas.microsoft.com/office/drawing/2014/main" xmlns=""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a16="http://schemas.microsoft.com/office/drawing/2014/main" xmlns=""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a16="http://schemas.microsoft.com/office/drawing/2014/main" xmlns=""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a16="http://schemas.microsoft.com/office/drawing/2014/main" xmlns=""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a16="http://schemas.microsoft.com/office/drawing/2014/main" xmlns=""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a16="http://schemas.microsoft.com/office/drawing/2014/main" xmlns=""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a16="http://schemas.microsoft.com/office/drawing/2014/main" xmlns=""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a16="http://schemas.microsoft.com/office/drawing/2014/main" xmlns=""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a16="http://schemas.microsoft.com/office/drawing/2014/main" xmlns=""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a16="http://schemas.microsoft.com/office/drawing/2014/main" xmlns=""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a16="http://schemas.microsoft.com/office/drawing/2014/main" xmlns=""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a16="http://schemas.microsoft.com/office/drawing/2014/main" xmlns=""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a16="http://schemas.microsoft.com/office/drawing/2014/main" xmlns=""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a16="http://schemas.microsoft.com/office/drawing/2014/main" xmlns=""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a16="http://schemas.microsoft.com/office/drawing/2014/main" xmlns=""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a16="http://schemas.microsoft.com/office/drawing/2014/main" xmlns=""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a16="http://schemas.microsoft.com/office/drawing/2014/main" xmlns=""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a16="http://schemas.microsoft.com/office/drawing/2014/main" xmlns=""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a16="http://schemas.microsoft.com/office/drawing/2014/main" xmlns=""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ahyp="http://schemas.microsoft.com/office/drawing/2018/hyperlinkcolor" xmlns=""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ahyp="http://schemas.microsoft.com/office/drawing/2018/hyperlinkcolor" xmlns=""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a16="http://schemas.microsoft.com/office/drawing/2014/main" xmlns=""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ahyp="http://schemas.microsoft.com/office/drawing/2018/hyperlinkcolor" xmlns=""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a16="http://schemas.microsoft.com/office/drawing/2014/main" xmlns=""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ahyp="http://schemas.microsoft.com/office/drawing/2018/hyperlinkcolor" xmlns="" val="tx"/>
                      </a:ext>
                    </a:extLst>
                  </a:hlinkClick>
                </a:rPr>
                <a:t>Eclipse 2020-09</a:t>
              </a:r>
              <a:r>
                <a:rPr lang="en-US" sz="1600" dirty="0"/>
                <a:t> </a:t>
              </a:r>
            </a:p>
            <a:p>
              <a:r>
                <a:rPr lang="en-US" sz="1600" dirty="0"/>
                <a:t>(e.g. </a:t>
              </a:r>
              <a:r>
                <a:rPr lang="en-US" sz="1600" dirty="0">
                  <a:hlinkClick r:id="rId8">
                    <a:extLst>
                      <a:ext uri="{A12FA001-AC4F-418D-AE19-62706E023703}">
                        <ahyp:hlinkClr xmlns:ahyp="http://schemas.microsoft.com/office/drawing/2018/hyperlinkcolor" xmlns=""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a16="http://schemas.microsoft.com/office/drawing/2014/main" xmlns=""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a16="http://schemas.microsoft.com/office/drawing/2014/main" xmlns=""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a16="http://schemas.microsoft.com/office/drawing/2014/main" xmlns=""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a16="http://schemas.microsoft.com/office/drawing/2014/main" xmlns=""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a16="http://schemas.microsoft.com/office/drawing/2014/main" xmlns=""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a16="http://schemas.microsoft.com/office/drawing/2014/main" xmlns=""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Features of ADT ( ABAP Development Tool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96423" y="923734"/>
            <a:ext cx="11900954"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Folder Structure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63528" y="976739"/>
            <a:ext cx="11900954"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074436" y="845937"/>
            <a:ext cx="5962650" cy="55018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system meets HANA</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228600" y="1067240"/>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Design Time Object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636104" y="1991703"/>
            <a:ext cx="10744574" cy="4395846"/>
          </a:xfrm>
          <a:prstGeom prst="rect">
            <a:avLst/>
          </a:prstGeom>
        </p:spPr>
      </p:pic>
    </p:spTree>
    <p:extLst>
      <p:ext uri="{BB962C8B-B14F-4D97-AF65-F5344CB8AC3E}">
        <p14:creationId xmlns:p14="http://schemas.microsoft.com/office/powerpoint/2010/main" val="2736711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Schema</a:t>
            </a:r>
          </a:p>
        </p:txBody>
      </p:sp>
      <p:sp>
        <p:nvSpPr>
          <p:cNvPr id="8" name="TextBox 7">
            <a:extLst>
              <a:ext uri="{FF2B5EF4-FFF2-40B4-BE49-F238E27FC236}">
                <a16:creationId xmlns:a16="http://schemas.microsoft.com/office/drawing/2014/main" xmlns="" id="{C3D67074-ABBF-4F1F-8F04-07B7C002C1DF}"/>
              </a:ext>
            </a:extLst>
          </p:cNvPr>
          <p:cNvSpPr txBox="1"/>
          <p:nvPr/>
        </p:nvSpPr>
        <p:spPr>
          <a:xfrm>
            <a:off x="228600" y="974476"/>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098" name="Picture 2" descr="10+ Schema Pic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213" y="3497550"/>
            <a:ext cx="4650867" cy="300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12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8" y="531980"/>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10</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74378" y="809334"/>
            <a:ext cx="116962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Introduction to </a:t>
            </a:r>
            <a:r>
              <a:rPr lang="en-US" b="1" i="1" dirty="0" smtClean="0">
                <a:solidFill>
                  <a:prstClr val="black"/>
                </a:solidFill>
                <a:latin typeface="Calibri" panose="020F0502020204030204"/>
              </a:rPr>
              <a:t>HANA</a:t>
            </a:r>
            <a:endParaRPr kumimoji="0" lang="en-US" b="0" i="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b="0" i="1" u="none" strike="noStrike" kern="1200" cap="none" spc="0" normalizeH="0" baseline="0" noProof="0" dirty="0">
                <a:ln>
                  <a:noFill/>
                </a:ln>
                <a:solidFill>
                  <a:prstClr val="black"/>
                </a:solidFill>
                <a:effectLst/>
                <a:uLnTx/>
                <a:uFillTx/>
                <a:latin typeface="Calibri" panose="020F0502020204030204"/>
              </a:rPr>
              <a:t> </a:t>
            </a:r>
            <a:r>
              <a:rPr lang="en-US" i="1" dirty="0"/>
              <a:t>Introduction  to IMCE( In-Memory Computing Engine )</a:t>
            </a:r>
          </a:p>
          <a:p>
            <a:pPr marL="742950" lvl="1" indent="-285750">
              <a:buFont typeface="Arial" panose="020B0604020202020204" pitchFamily="34" charset="0"/>
              <a:buChar char="•"/>
            </a:pPr>
            <a:r>
              <a:rPr lang="en-US" i="1" dirty="0"/>
              <a:t>Hardware and Software  Innovation</a:t>
            </a:r>
          </a:p>
          <a:p>
            <a:pPr marL="742950" lvl="1" indent="-285750">
              <a:buFont typeface="Arial" panose="020B0604020202020204" pitchFamily="34" charset="0"/>
              <a:buChar char="•"/>
            </a:pPr>
            <a:r>
              <a:rPr lang="en-US" i="1" dirty="0"/>
              <a:t>Row v/s Column Store</a:t>
            </a:r>
          </a:p>
          <a:p>
            <a:pPr marL="742950" lvl="1" indent="-285750">
              <a:buFont typeface="Arial" panose="020B0604020202020204" pitchFamily="34" charset="0"/>
              <a:buChar char="•"/>
            </a:pPr>
            <a:r>
              <a:rPr lang="en-US" i="1" dirty="0"/>
              <a:t>Evolution of  HANA with SAP solutions</a:t>
            </a:r>
          </a:p>
          <a:p>
            <a:pPr marL="742950" lvl="1" indent="-285750">
              <a:buFont typeface="Arial" panose="020B0604020202020204" pitchFamily="34" charset="0"/>
              <a:buChar char="•"/>
            </a:pPr>
            <a:r>
              <a:rPr lang="en-US" i="1" dirty="0"/>
              <a:t>Architecture  of  SAP HANA Platform</a:t>
            </a:r>
          </a:p>
          <a:p>
            <a:pPr marL="742950" lvl="1" indent="-285750">
              <a:buFont typeface="Arial" panose="020B0604020202020204" pitchFamily="34" charset="0"/>
              <a:buChar char="•"/>
            </a:pPr>
            <a:r>
              <a:rPr lang="en-US" i="1" dirty="0"/>
              <a:t>Describing  Index Server</a:t>
            </a:r>
          </a:p>
          <a:p>
            <a:pPr marL="742950" lvl="1" indent="-285750">
              <a:buFont typeface="Arial" panose="020B0604020202020204" pitchFamily="34" charset="0"/>
              <a:buChar char="•"/>
            </a:pPr>
            <a:r>
              <a:rPr lang="en-US" i="1" dirty="0"/>
              <a:t>Describe How System Design Works</a:t>
            </a:r>
            <a:endParaRPr kumimoji="0" lang="en-US"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rPr>
              <a:t>---</a:t>
            </a:r>
            <a:r>
              <a:rPr kumimoji="0" lang="en-US" b="0" i="1" u="none" strike="noStrike" kern="1200" cap="none" spc="0" normalizeH="0" baseline="0" noProof="0" dirty="0">
                <a:ln>
                  <a:noFill/>
                </a:ln>
                <a:solidFill>
                  <a:prstClr val="black"/>
                </a:solidFill>
                <a:effectLst/>
                <a:uLnTx/>
                <a:uFillTx/>
                <a:latin typeface="Calibri" panose="020F0502020204030204"/>
              </a:rPr>
              <a:t>Break</a:t>
            </a:r>
            <a:r>
              <a:rPr kumimoji="0" lang="en-US" b="0" i="0" u="none" strike="noStrike" kern="1200" cap="none" spc="0" normalizeH="0" baseline="0" noProof="0" dirty="0">
                <a:ln>
                  <a:noFill/>
                </a:ln>
                <a:solidFill>
                  <a:prstClr val="black"/>
                </a:solidFill>
                <a:effectLst/>
                <a:uLnTx/>
                <a:uFillTx/>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i="1" u="none" strike="noStrike" kern="1200" cap="none" spc="0" normalizeH="0" baseline="0" noProof="0" dirty="0">
                <a:ln>
                  <a:noFill/>
                </a:ln>
                <a:solidFill>
                  <a:prstClr val="black"/>
                </a:solidFill>
                <a:effectLst/>
                <a:uLnTx/>
                <a:uFillTx/>
              </a:rPr>
              <a:t> </a:t>
            </a:r>
            <a:r>
              <a:rPr lang="en-US" i="1" dirty="0"/>
              <a:t>Describing Job Roles</a:t>
            </a:r>
          </a:p>
          <a:p>
            <a:pPr marL="742950" lvl="1" indent="-285750">
              <a:buFont typeface="Arial" panose="020B0604020202020204" pitchFamily="34" charset="0"/>
              <a:buChar char="•"/>
            </a:pPr>
            <a:r>
              <a:rPr lang="en-US" i="1" dirty="0"/>
              <a:t>Tool’s : </a:t>
            </a:r>
          </a:p>
          <a:p>
            <a:pPr marL="1352443" lvl="2" indent="-285750">
              <a:buFont typeface="Wingdings" panose="05000000000000000000" pitchFamily="2" charset="2"/>
              <a:buChar char="Ø"/>
            </a:pPr>
            <a:r>
              <a:rPr lang="en-US" i="1" dirty="0"/>
              <a:t>  Installation and Setup of ABAP Development Tool (ADT) on Eclipse.</a:t>
            </a:r>
          </a:p>
          <a:p>
            <a:pPr marL="1352443" lvl="2" indent="-285750">
              <a:buFont typeface="Wingdings" panose="05000000000000000000" pitchFamily="2" charset="2"/>
              <a:buChar char="Ø"/>
            </a:pPr>
            <a:r>
              <a:rPr lang="en-US" i="1" dirty="0"/>
              <a:t>  Connection to your HANA Database System via HANA Studio</a:t>
            </a:r>
            <a:r>
              <a:rPr lang="en-US" i="1" dirty="0" smtClean="0"/>
              <a:t>.</a:t>
            </a:r>
            <a:endParaRPr lang="en-US" i="1" dirty="0"/>
          </a:p>
          <a:p>
            <a:pPr marL="742950" lvl="1" indent="-285750">
              <a:buFont typeface="Arial" panose="020B0604020202020204" pitchFamily="34" charset="0"/>
              <a:buChar char="•"/>
            </a:pPr>
            <a:r>
              <a:rPr lang="en-US" i="1" dirty="0"/>
              <a:t>How ABAP Meets HANA </a:t>
            </a:r>
            <a:r>
              <a:rPr lang="en-US" i="1" dirty="0" smtClean="0"/>
              <a:t>Database</a:t>
            </a:r>
            <a:endParaRPr lang="en-US" i="1" dirty="0"/>
          </a:p>
          <a:p>
            <a:pPr marL="742950" lvl="1" indent="-285750">
              <a:buFont typeface="Arial" panose="020B0604020202020204" pitchFamily="34" charset="0"/>
              <a:buChar char="•"/>
            </a:pPr>
            <a:r>
              <a:rPr lang="en-US" i="1" dirty="0"/>
              <a:t>Understanding HANA Folder Structure</a:t>
            </a:r>
          </a:p>
          <a:p>
            <a:pPr marL="742950" lvl="1" indent="-285750">
              <a:buFont typeface="Arial" panose="020B0604020202020204" pitchFamily="34" charset="0"/>
              <a:buChar char="•"/>
            </a:pPr>
            <a:r>
              <a:rPr lang="en-US" i="1" dirty="0"/>
              <a:t>Elaborating  Design Time Object</a:t>
            </a:r>
          </a:p>
          <a:p>
            <a:pPr marL="742950" lvl="1" indent="-285750">
              <a:buFont typeface="Arial" panose="020B0604020202020204" pitchFamily="34" charset="0"/>
              <a:buChar char="•"/>
            </a:pPr>
            <a:r>
              <a:rPr lang="en-US" i="1" dirty="0"/>
              <a:t>Describing HANA </a:t>
            </a:r>
            <a:r>
              <a:rPr lang="en-US" i="1" dirty="0" smtClean="0"/>
              <a:t>Basics</a:t>
            </a:r>
            <a:endParaRPr lang="en-US" i="1" dirty="0"/>
          </a:p>
          <a:p>
            <a:pPr marL="742950" lvl="1" indent="-285750">
              <a:buFont typeface="Arial" panose="020B0604020202020204" pitchFamily="34" charset="0"/>
              <a:buChar char="•"/>
            </a:pPr>
            <a:r>
              <a:rPr lang="en-US" i="1" dirty="0"/>
              <a:t>Understanding Concept of  Schema </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SAP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dirty="0"/>
              <a:t> </a:t>
            </a:r>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a16="http://schemas.microsoft.com/office/drawing/2014/main" xmlns=""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a16="http://schemas.microsoft.com/office/drawing/2014/main" xmlns=""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a16="http://schemas.microsoft.com/office/drawing/2014/main" xmlns=""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a16="http://schemas.microsoft.com/office/drawing/2014/main" xmlns=""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a16="http://schemas.microsoft.com/office/drawing/2014/main" xmlns=""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a16="http://schemas.microsoft.com/office/drawing/2014/main" xmlns=""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a16="http://schemas.microsoft.com/office/drawing/2014/main" xmlns=""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a16="http://schemas.microsoft.com/office/drawing/2014/main" xmlns=""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Row Store v/s Column Store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4687035"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a16="http://schemas.microsoft.com/office/drawing/2014/main" xmlns=""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a16="http://schemas.microsoft.com/office/drawing/2014/main" xmlns=""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a16="http://schemas.microsoft.com/office/drawing/2014/main" xmlns=""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a16="http://schemas.microsoft.com/office/drawing/2014/main" xmlns=""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a16="http://schemas.microsoft.com/office/drawing/2014/main" xmlns=""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a16="http://schemas.microsoft.com/office/drawing/2014/main" xmlns=""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a16="http://schemas.microsoft.com/office/drawing/2014/main" xmlns=""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a16="http://schemas.microsoft.com/office/drawing/2014/main" xmlns=""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a16="http://schemas.microsoft.com/office/drawing/2014/main" xmlns=""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a16="http://schemas.microsoft.com/office/drawing/2014/main" xmlns=""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a16="http://schemas.microsoft.com/office/drawing/2014/main" xmlns=""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a16="http://schemas.microsoft.com/office/drawing/2014/main" xmlns=""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a16="http://schemas.microsoft.com/office/drawing/2014/main" xmlns=""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a16="http://schemas.microsoft.com/office/drawing/2014/main" xmlns=""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a16="http://schemas.microsoft.com/office/drawing/2014/main" xmlns=""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a16="http://schemas.microsoft.com/office/drawing/2014/main" xmlns=""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a16="http://schemas.microsoft.com/office/drawing/2014/main" xmlns=""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a16="http://schemas.microsoft.com/office/drawing/2014/main" xmlns=""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a16="http://schemas.microsoft.com/office/drawing/2014/main" xmlns=""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a16="http://schemas.microsoft.com/office/drawing/2014/main" xmlns=""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a16="http://schemas.microsoft.com/office/drawing/2014/main" xmlns=""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a16="http://schemas.microsoft.com/office/drawing/2014/main" xmlns=""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a16="http://schemas.microsoft.com/office/drawing/2014/main" xmlns=""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a16="http://schemas.microsoft.com/office/drawing/2014/main" xmlns=""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a16="http://schemas.microsoft.com/office/drawing/2014/main" xmlns=""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a16="http://schemas.microsoft.com/office/drawing/2014/main" xmlns=""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a16="http://schemas.microsoft.com/office/drawing/2014/main" xmlns=""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a16="http://schemas.microsoft.com/office/drawing/2014/main" xmlns=""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a16="http://schemas.microsoft.com/office/drawing/2014/main" xmlns=""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a16="http://schemas.microsoft.com/office/drawing/2014/main" xmlns=""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a16="http://schemas.microsoft.com/office/drawing/2014/main" xmlns=""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a16="http://schemas.microsoft.com/office/drawing/2014/main" xmlns=""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a16="http://schemas.microsoft.com/office/drawing/2014/main" xmlns=""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a16="http://schemas.microsoft.com/office/drawing/2014/main" xmlns=""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a16="http://schemas.microsoft.com/office/drawing/2014/main" xmlns=""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a16="http://schemas.microsoft.com/office/drawing/2014/main" xmlns=""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a16="http://schemas.microsoft.com/office/drawing/2014/main" xmlns=""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a16="http://schemas.microsoft.com/office/drawing/2014/main" xmlns=""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a16="http://schemas.microsoft.com/office/drawing/2014/main" xmlns=""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a16="http://schemas.microsoft.com/office/drawing/2014/main" xmlns=""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xmlns=""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xmlns=""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xmlns=""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a16="http://schemas.microsoft.com/office/drawing/2014/main" xmlns=""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a16="http://schemas.microsoft.com/office/drawing/2014/main" xmlns=""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a16="http://schemas.microsoft.com/office/drawing/2014/main" xmlns=""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a16="http://schemas.microsoft.com/office/drawing/2014/main" xmlns=""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a16="http://schemas.microsoft.com/office/drawing/2014/main" xmlns=""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a16="http://schemas.microsoft.com/office/drawing/2014/main" xmlns=""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xmlns=""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a16="http://schemas.microsoft.com/office/drawing/2014/main" xmlns=""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a16="http://schemas.microsoft.com/office/drawing/2014/main" xmlns=""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a16="http://schemas.microsoft.com/office/drawing/2014/main" xmlns=""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a16="http://schemas.microsoft.com/office/drawing/2014/main" xmlns=""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a16="http://schemas.microsoft.com/office/drawing/2014/main" xmlns=""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a16="http://schemas.microsoft.com/office/drawing/2014/main" xmlns=""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a16="http://schemas.microsoft.com/office/drawing/2014/main" xmlns=""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Row Store                        v/s  Column Store</a:t>
            </a:r>
          </a:p>
        </p:txBody>
      </p:sp>
      <p:pic>
        <p:nvPicPr>
          <p:cNvPr id="71" name="Picture 70">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Strategies with HANA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a16="http://schemas.microsoft.com/office/drawing/2014/main" xmlns=""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a16="http://schemas.microsoft.com/office/drawing/2014/main" xmlns=""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a16="http://schemas.microsoft.com/office/drawing/2014/main" xmlns=""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a16="http://schemas.microsoft.com/office/drawing/2014/main" xmlns=""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a16="http://schemas.microsoft.com/office/drawing/2014/main" xmlns=""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a16="http://schemas.microsoft.com/office/drawing/2014/main" xmlns=""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a16="http://schemas.microsoft.com/office/drawing/2014/main" xmlns=""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a16="http://schemas.microsoft.com/office/drawing/2014/main" xmlns=""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a16="http://schemas.microsoft.com/office/drawing/2014/main" xmlns=""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a16="http://schemas.microsoft.com/office/drawing/2014/main" xmlns=""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a16="http://schemas.microsoft.com/office/drawing/2014/main" xmlns=""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a16="http://schemas.microsoft.com/office/drawing/2014/main" xmlns=""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a16="http://schemas.microsoft.com/office/drawing/2014/main" xmlns=""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a16="http://schemas.microsoft.com/office/drawing/2014/main" xmlns=""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a16="http://schemas.microsoft.com/office/drawing/2014/main" xmlns=""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a16="http://schemas.microsoft.com/office/drawing/2014/main" xmlns=""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a16="http://schemas.microsoft.com/office/drawing/2014/main" xmlns=""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S/4 HANA, Suite on HANA and ABAP on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designed</a:t>
            </a:r>
          </a:p>
        </p:txBody>
      </p:sp>
      <p:sp>
        <p:nvSpPr>
          <p:cNvPr id="14" name="TextBox 13">
            <a:extLst>
              <a:ext uri="{FF2B5EF4-FFF2-40B4-BE49-F238E27FC236}">
                <a16:creationId xmlns:a16="http://schemas.microsoft.com/office/drawing/2014/main" xmlns=""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54570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HANA Architecture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22855" y="184706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Job Roles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45BF8594-F608-40F5-B838-914041506303}"/>
              </a:ext>
            </a:extLst>
          </p:cNvPr>
          <p:cNvSpPr txBox="1"/>
          <p:nvPr/>
        </p:nvSpPr>
        <p:spPr>
          <a:xfrm>
            <a:off x="163528" y="1026089"/>
            <a:ext cx="3467695" cy="2554545"/>
          </a:xfrm>
          <a:prstGeom prst="rect">
            <a:avLst/>
          </a:prstGeom>
          <a:noFill/>
        </p:spPr>
        <p:txBody>
          <a:bodyPr wrap="square" rtlCol="0">
            <a:spAutoFit/>
          </a:bodyPr>
          <a:lstStyle/>
          <a:p>
            <a:r>
              <a:rPr lang="en-US" sz="1600" b="1" dirty="0"/>
              <a:t>HANA Administrator</a:t>
            </a:r>
          </a:p>
          <a:p>
            <a:pPr marL="285750" indent="-285750">
              <a:buFont typeface="Arial" panose="020B0604020202020204" pitchFamily="34" charset="0"/>
              <a:buChar char="•"/>
            </a:pPr>
            <a:r>
              <a:rPr lang="en-US" sz="1600" dirty="0"/>
              <a:t>Install HANA Box</a:t>
            </a:r>
          </a:p>
          <a:p>
            <a:pPr marL="285750" indent="-285750">
              <a:buFont typeface="Arial" panose="020B0604020202020204" pitchFamily="34" charset="0"/>
              <a:buChar char="•"/>
            </a:pPr>
            <a:r>
              <a:rPr lang="en-US" sz="1600" dirty="0"/>
              <a:t>Decide Which computer to install and how to connect to ERP</a:t>
            </a:r>
          </a:p>
          <a:p>
            <a:pPr marL="285750" indent="-285750">
              <a:buFont typeface="Arial" panose="020B0604020202020204" pitchFamily="34" charset="0"/>
              <a:buChar char="•"/>
            </a:pPr>
            <a:r>
              <a:rPr lang="en-US" sz="1600" dirty="0"/>
              <a:t>Manage HANA Users</a:t>
            </a:r>
          </a:p>
          <a:p>
            <a:pPr marL="285750" indent="-285750">
              <a:buFont typeface="Arial" panose="020B0604020202020204" pitchFamily="34" charset="0"/>
              <a:buChar char="•"/>
            </a:pPr>
            <a:r>
              <a:rPr lang="en-US" sz="1600" dirty="0"/>
              <a:t>Manage HANA Security</a:t>
            </a:r>
          </a:p>
          <a:p>
            <a:pPr marL="285750" indent="-285750">
              <a:buFont typeface="Arial" panose="020B0604020202020204" pitchFamily="34" charset="0"/>
              <a:buChar char="•"/>
            </a:pPr>
            <a:r>
              <a:rPr lang="en-US" sz="1600" dirty="0"/>
              <a:t>Create DB Backups</a:t>
            </a:r>
          </a:p>
          <a:p>
            <a:pPr marL="285750" indent="-285750">
              <a:buFont typeface="Arial" panose="020B0604020202020204" pitchFamily="34" charset="0"/>
              <a:buChar char="•"/>
            </a:pPr>
            <a:r>
              <a:rPr lang="en-US" sz="1600" dirty="0"/>
              <a:t>Monitoring System</a:t>
            </a:r>
          </a:p>
          <a:p>
            <a:pPr marL="285750" indent="-285750">
              <a:buFont typeface="Arial" panose="020B0604020202020204" pitchFamily="34" charset="0"/>
              <a:buChar char="•"/>
            </a:pPr>
            <a:r>
              <a:rPr lang="en-US" sz="1600" dirty="0"/>
              <a:t>System Security</a:t>
            </a:r>
          </a:p>
          <a:p>
            <a:pPr marL="285750" indent="-285750">
              <a:buFont typeface="Arial" panose="020B0604020202020204" pitchFamily="34" charset="0"/>
              <a:buChar char="•"/>
            </a:pPr>
            <a:r>
              <a:rPr lang="en-US" sz="1600" dirty="0"/>
              <a:t>DB Monitoring and Restore</a:t>
            </a:r>
          </a:p>
        </p:txBody>
      </p:sp>
      <p:sp>
        <p:nvSpPr>
          <p:cNvPr id="9" name="TextBox 8">
            <a:extLst>
              <a:ext uri="{FF2B5EF4-FFF2-40B4-BE49-F238E27FC236}">
                <a16:creationId xmlns:a16="http://schemas.microsoft.com/office/drawing/2014/main" xmlns="" id="{DF81C328-1F86-4402-9114-129077204F3D}"/>
              </a:ext>
            </a:extLst>
          </p:cNvPr>
          <p:cNvSpPr txBox="1"/>
          <p:nvPr/>
        </p:nvSpPr>
        <p:spPr>
          <a:xfrm>
            <a:off x="3631223" y="977031"/>
            <a:ext cx="3982915" cy="3293209"/>
          </a:xfrm>
          <a:prstGeom prst="rect">
            <a:avLst/>
          </a:prstGeom>
          <a:noFill/>
        </p:spPr>
        <p:txBody>
          <a:bodyPr wrap="square" rtlCol="0">
            <a:spAutoFit/>
          </a:bodyPr>
          <a:lstStyle/>
          <a:p>
            <a:r>
              <a:rPr lang="en-US" sz="1600" b="1" dirty="0"/>
              <a:t>HANA Consultants</a:t>
            </a:r>
          </a:p>
          <a:p>
            <a:pPr marL="285750" indent="-285750">
              <a:buFont typeface="Arial" panose="020B0604020202020204" pitchFamily="34" charset="0"/>
              <a:buChar char="•"/>
            </a:pPr>
            <a:r>
              <a:rPr lang="en-US" sz="1600" dirty="0"/>
              <a:t>Move data from one DB system to another DB system ETL</a:t>
            </a:r>
          </a:p>
          <a:p>
            <a:pPr marL="285750" indent="-285750">
              <a:buFont typeface="Arial" panose="020B0604020202020204" pitchFamily="34" charset="0"/>
              <a:buChar char="•"/>
            </a:pPr>
            <a:r>
              <a:rPr lang="en-US" sz="1600" b="1" dirty="0"/>
              <a:t>Data Modeling</a:t>
            </a:r>
          </a:p>
          <a:p>
            <a:pPr marL="285750" indent="-285750">
              <a:buFont typeface="Arial" panose="020B0604020202020204" pitchFamily="34" charset="0"/>
              <a:buChar char="•"/>
            </a:pPr>
            <a:r>
              <a:rPr lang="en-US" sz="1600" dirty="0"/>
              <a:t>Reporting on HANA using OLAP</a:t>
            </a:r>
          </a:p>
          <a:p>
            <a:pPr marL="285750" indent="-285750">
              <a:buFont typeface="Arial" panose="020B0604020202020204" pitchFamily="34" charset="0"/>
              <a:buChar char="•"/>
            </a:pPr>
            <a:endParaRPr lang="en-US" sz="1600" dirty="0"/>
          </a:p>
          <a:p>
            <a:r>
              <a:rPr lang="en-US" sz="1600" b="1" dirty="0"/>
              <a:t>HANA Developer (Native)</a:t>
            </a:r>
          </a:p>
          <a:p>
            <a:pPr marL="285750" indent="-285750">
              <a:buFont typeface="Arial" panose="020B0604020202020204" pitchFamily="34" charset="0"/>
              <a:buChar char="•"/>
            </a:pPr>
            <a:r>
              <a:rPr lang="en-US" sz="1600" dirty="0"/>
              <a:t>In your co. there is NO ABAP system just HANA Box</a:t>
            </a:r>
          </a:p>
          <a:p>
            <a:pPr marL="285750" indent="-285750">
              <a:buFont typeface="Arial" panose="020B0604020202020204" pitchFamily="34" charset="0"/>
              <a:buChar char="•"/>
            </a:pPr>
            <a:r>
              <a:rPr lang="en-US" sz="1600" dirty="0"/>
              <a:t>Native HANA Apps using HDI, Containers, Java, NodeJS, XSJS</a:t>
            </a:r>
          </a:p>
          <a:p>
            <a:pPr marL="285750" indent="-285750">
              <a:buFont typeface="Arial" panose="020B0604020202020204" pitchFamily="34" charset="0"/>
              <a:buChar char="•"/>
            </a:pPr>
            <a:r>
              <a:rPr lang="en-US" sz="1600" dirty="0"/>
              <a:t>XSODATA</a:t>
            </a:r>
          </a:p>
          <a:p>
            <a:pPr marL="285750" indent="-285750">
              <a:buFont typeface="Arial" panose="020B0604020202020204" pitchFamily="34" charset="0"/>
              <a:buChar char="•"/>
            </a:pPr>
            <a:r>
              <a:rPr lang="en-US" sz="1600" dirty="0"/>
              <a:t>HANA CDS .hdbcds, hdbdd, …</a:t>
            </a:r>
          </a:p>
        </p:txBody>
      </p:sp>
      <p:sp>
        <p:nvSpPr>
          <p:cNvPr id="12" name="TextBox 11">
            <a:extLst>
              <a:ext uri="{FF2B5EF4-FFF2-40B4-BE49-F238E27FC236}">
                <a16:creationId xmlns:a16="http://schemas.microsoft.com/office/drawing/2014/main" xmlns="" id="{F39A58BF-848E-4D11-915A-99EA7436BB45}"/>
              </a:ext>
            </a:extLst>
          </p:cNvPr>
          <p:cNvSpPr txBox="1"/>
          <p:nvPr/>
        </p:nvSpPr>
        <p:spPr>
          <a:xfrm>
            <a:off x="7935966" y="832470"/>
            <a:ext cx="4256034" cy="5755422"/>
          </a:xfrm>
          <a:prstGeom prst="rect">
            <a:avLst/>
          </a:prstGeom>
          <a:noFill/>
        </p:spPr>
        <p:txBody>
          <a:bodyPr wrap="square" rtlCol="0">
            <a:spAutoFit/>
          </a:bodyPr>
          <a:lstStyle/>
          <a:p>
            <a:r>
              <a:rPr lang="en-US" sz="1600" b="1" dirty="0"/>
              <a:t>ABAP on HANA Developer</a:t>
            </a:r>
          </a:p>
          <a:p>
            <a:pPr marL="342900" indent="-342900">
              <a:buAutoNum type="arabicPeriod"/>
            </a:pPr>
            <a:r>
              <a:rPr lang="en-US" sz="1600" dirty="0"/>
              <a:t>After we move to HANA DB will my custom code work as before.</a:t>
            </a:r>
          </a:p>
          <a:p>
            <a:pPr marL="342900" indent="-342900">
              <a:buAutoNum type="arabicPeriod"/>
            </a:pPr>
            <a:r>
              <a:rPr lang="en-US" sz="1600" dirty="0"/>
              <a:t>Once the move is complete, can we analyze programs which are taking more time then expected. </a:t>
            </a:r>
          </a:p>
          <a:p>
            <a:pPr marL="342900" indent="-342900">
              <a:buAutoNum type="arabicPeriod"/>
            </a:pPr>
            <a:r>
              <a:rPr lang="en-US" sz="1600" dirty="0"/>
              <a:t>Can you optimize them as you mentioned HANA Is faster, parallel processing..</a:t>
            </a:r>
          </a:p>
          <a:p>
            <a:pPr marL="342900" indent="-342900">
              <a:buAutoNum type="arabicPeriod"/>
            </a:pPr>
            <a:r>
              <a:rPr lang="en-US" sz="1600" dirty="0"/>
              <a:t>Leverage full power of code to data paradigm</a:t>
            </a:r>
          </a:p>
          <a:p>
            <a:pPr marL="342900" indent="-342900">
              <a:buAutoNum type="arabicPeriod"/>
            </a:pPr>
            <a:r>
              <a:rPr lang="en-US" sz="1600" dirty="0"/>
              <a:t>If we tomorrow move to S/4HANA, will my code work?</a:t>
            </a:r>
          </a:p>
          <a:p>
            <a:pPr marL="342900" indent="-342900">
              <a:buAutoNum type="arabicPeriod"/>
            </a:pPr>
            <a:r>
              <a:rPr lang="en-US" sz="1600" dirty="0"/>
              <a:t>Hey! I attended teched last year, they were yelling CDS view.</a:t>
            </a:r>
          </a:p>
          <a:p>
            <a:pPr marL="342900" indent="-342900">
              <a:buAutoNum type="arabicPeriod"/>
            </a:pPr>
            <a:r>
              <a:rPr lang="en-US" sz="1600" dirty="0"/>
              <a:t>How can we leverage SAP’s ABAP stack to build HANA optimized apps</a:t>
            </a:r>
          </a:p>
          <a:p>
            <a:pPr marL="342900" indent="-342900">
              <a:buAutoNum type="arabicPeriod"/>
            </a:pPr>
            <a:r>
              <a:rPr lang="en-US" sz="1600" dirty="0"/>
              <a:t>Can I use latest SAP Fiori UX to build ABAP app on S/4HANA</a:t>
            </a:r>
          </a:p>
          <a:p>
            <a:pPr marL="342900" indent="-342900">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a16="http://schemas.microsoft.com/office/drawing/2014/main" xmlns=""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4005917"/>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6092</TotalTime>
  <Words>1620</Words>
  <Application>Microsoft Office PowerPoint</Application>
  <PresentationFormat>Widescreen</PresentationFormat>
  <Paragraphs>258</Paragraphs>
  <Slides>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551</cp:revision>
  <dcterms:created xsi:type="dcterms:W3CDTF">2016-07-10T03:33:26Z</dcterms:created>
  <dcterms:modified xsi:type="dcterms:W3CDTF">2021-05-17T09:17:57Z</dcterms:modified>
</cp:coreProperties>
</file>